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5" r:id="rId6"/>
    <p:sldId id="267" r:id="rId7"/>
    <p:sldId id="268" r:id="rId8"/>
    <p:sldId id="266" r:id="rId9"/>
    <p:sldId id="260" r:id="rId10"/>
    <p:sldId id="269" r:id="rId11"/>
    <p:sldId id="270" r:id="rId12"/>
    <p:sldId id="271" r:id="rId13"/>
    <p:sldId id="272"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33752" autoAdjust="0"/>
  </p:normalViewPr>
  <p:slideViewPr>
    <p:cSldViewPr snapToGrid="0">
      <p:cViewPr varScale="1">
        <p:scale>
          <a:sx n="25" d="100"/>
          <a:sy n="25" d="100"/>
        </p:scale>
        <p:origin x="246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5C2CA-AD51-4F55-A2F4-65FFA3C35D57}" type="datetimeFigureOut">
              <a:rPr lang="en-US" smtClean="0"/>
              <a:t>6/2/2019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EA34E-BABC-4E38-8A34-9C2DA193A47B}" type="slidenum">
              <a:rPr lang="en-US" smtClean="0"/>
              <a:t>‹#›</a:t>
            </a:fld>
            <a:endParaRPr lang="en-US"/>
          </a:p>
        </p:txBody>
      </p:sp>
    </p:spTree>
    <p:extLst>
      <p:ext uri="{BB962C8B-B14F-4D97-AF65-F5344CB8AC3E}">
        <p14:creationId xmlns:p14="http://schemas.microsoft.com/office/powerpoint/2010/main" val="177147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Root cause is best applied when a serious problem or losses have been found and incurred – </a:t>
            </a:r>
            <a:r>
              <a:rPr lang="en-US" dirty="0" err="1" smtClean="0"/>
              <a:t>pg</a:t>
            </a:r>
            <a:r>
              <a:rPr lang="en-US" dirty="0" smtClean="0"/>
              <a:t> 397</a:t>
            </a:r>
          </a:p>
          <a:p>
            <a:r>
              <a:rPr lang="en-US" dirty="0" smtClean="0"/>
              <a:t>Root cause analysis is used to determine why the risks occurred and future knowledge of preventing those risks to occur again – </a:t>
            </a:r>
            <a:r>
              <a:rPr lang="en-US" dirty="0" err="1" smtClean="0"/>
              <a:t>pg</a:t>
            </a:r>
            <a:r>
              <a:rPr lang="en-US" dirty="0" smtClean="0"/>
              <a:t> 398</a:t>
            </a:r>
          </a:p>
          <a:p>
            <a:r>
              <a:rPr lang="en-US" dirty="0" smtClean="0"/>
              <a:t>Root Cause Analysis has general tools to determine the why and prevent the risks from future occurrence</a:t>
            </a:r>
          </a:p>
          <a:p>
            <a:pPr lvl="1"/>
            <a:r>
              <a:rPr lang="en-US" dirty="0" smtClean="0"/>
              <a:t>Five Why’s Analysis – 5 levels of successive why questions to deeply mine causality</a:t>
            </a:r>
          </a:p>
          <a:p>
            <a:pPr lvl="2"/>
            <a:r>
              <a:rPr lang="en-US" dirty="0" smtClean="0"/>
              <a:t>Very good for single obstacle that needs a deep drill down within an unbranched chain of events – </a:t>
            </a:r>
            <a:r>
              <a:rPr lang="en-US" dirty="0" err="1" smtClean="0"/>
              <a:t>pg</a:t>
            </a:r>
            <a:r>
              <a:rPr lang="en-US" dirty="0" smtClean="0"/>
              <a:t> 398</a:t>
            </a:r>
          </a:p>
          <a:p>
            <a:pPr lvl="2"/>
            <a:r>
              <a:rPr lang="en-US" dirty="0" smtClean="0"/>
              <a:t>Limitations on subjectivity and only provides information known by the provider – </a:t>
            </a:r>
            <a:r>
              <a:rPr lang="en-US" dirty="0" err="1" smtClean="0"/>
              <a:t>pg</a:t>
            </a:r>
            <a:r>
              <a:rPr lang="en-US" dirty="0" smtClean="0"/>
              <a:t> 399</a:t>
            </a:r>
          </a:p>
          <a:p>
            <a:pPr lvl="1"/>
            <a:r>
              <a:rPr lang="en-US" dirty="0" smtClean="0"/>
              <a:t>Cause and Effect Analysis</a:t>
            </a:r>
          </a:p>
          <a:p>
            <a:pPr lvl="1"/>
            <a:r>
              <a:rPr lang="en-US" dirty="0" smtClean="0"/>
              <a:t>FMECA – Failure Mode, Effects, and Criticality Analysis</a:t>
            </a:r>
          </a:p>
          <a:p>
            <a:pPr lvl="1"/>
            <a:r>
              <a:rPr lang="en-US" dirty="0" smtClean="0"/>
              <a:t>Force Field Analysis</a:t>
            </a:r>
          </a:p>
          <a:p>
            <a:endParaRPr lang="en-US" dirty="0"/>
          </a:p>
        </p:txBody>
      </p:sp>
      <p:sp>
        <p:nvSpPr>
          <p:cNvPr id="4" name="Slide Number Placeholder 3"/>
          <p:cNvSpPr>
            <a:spLocks noGrp="1"/>
          </p:cNvSpPr>
          <p:nvPr>
            <p:ph type="sldNum" sz="quarter" idx="10"/>
          </p:nvPr>
        </p:nvSpPr>
        <p:spPr/>
        <p:txBody>
          <a:bodyPr/>
          <a:lstStyle/>
          <a:p>
            <a:fld id="{570EA34E-BABC-4E38-8A34-9C2DA193A47B}" type="slidenum">
              <a:rPr lang="en-US" smtClean="0"/>
              <a:t>3</a:t>
            </a:fld>
            <a:endParaRPr lang="en-US"/>
          </a:p>
        </p:txBody>
      </p:sp>
    </p:spTree>
    <p:extLst>
      <p:ext uri="{BB962C8B-B14F-4D97-AF65-F5344CB8AC3E}">
        <p14:creationId xmlns:p14="http://schemas.microsoft.com/office/powerpoint/2010/main" val="44947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Influence Diagrams</a:t>
            </a:r>
          </a:p>
          <a:p>
            <a:pPr lvl="2"/>
            <a:r>
              <a:rPr lang="en-US" dirty="0" smtClean="0"/>
              <a:t>Graphically identify forces that either help or hinder a particular initiative – </a:t>
            </a:r>
            <a:r>
              <a:rPr lang="en-US" dirty="0" err="1" smtClean="0"/>
              <a:t>pg</a:t>
            </a:r>
            <a:r>
              <a:rPr lang="en-US" dirty="0" smtClean="0"/>
              <a:t> 411</a:t>
            </a:r>
          </a:p>
          <a:p>
            <a:pPr lvl="2"/>
            <a:r>
              <a:rPr lang="en-US" dirty="0" smtClean="0"/>
              <a:t>Can be used from the standpoint of a community problem where social forces will either help or obstruct a specific solution to a problem – </a:t>
            </a:r>
            <a:r>
              <a:rPr lang="en-US" dirty="0" err="1" smtClean="0"/>
              <a:t>pg</a:t>
            </a:r>
            <a:r>
              <a:rPr lang="en-US" dirty="0" smtClean="0"/>
              <a:t> 412</a:t>
            </a:r>
          </a:p>
          <a:p>
            <a:pPr lvl="2"/>
            <a:r>
              <a:rPr lang="en-US" dirty="0" smtClean="0"/>
              <a:t>Two techniques – pg412</a:t>
            </a:r>
          </a:p>
          <a:p>
            <a:pPr lvl="3"/>
            <a:r>
              <a:rPr lang="en-US" dirty="0" smtClean="0"/>
              <a:t>Issues based</a:t>
            </a:r>
          </a:p>
          <a:p>
            <a:pPr lvl="3"/>
            <a:r>
              <a:rPr lang="en-US" dirty="0" smtClean="0"/>
              <a:t>Personality based</a:t>
            </a:r>
          </a:p>
          <a:p>
            <a:pPr lvl="2"/>
            <a:r>
              <a:rPr lang="en-US" dirty="0" smtClean="0"/>
              <a:t>Add key personality influencers within diagram to assist with overview – </a:t>
            </a:r>
            <a:r>
              <a:rPr lang="en-US" dirty="0" err="1" smtClean="0"/>
              <a:t>pg</a:t>
            </a:r>
            <a:r>
              <a:rPr lang="en-US" dirty="0" smtClean="0"/>
              <a:t> 412</a:t>
            </a:r>
          </a:p>
          <a:p>
            <a:pPr lvl="1"/>
            <a:r>
              <a:rPr lang="en-US" dirty="0" smtClean="0"/>
              <a:t>Concept Fans</a:t>
            </a:r>
          </a:p>
          <a:p>
            <a:pPr lvl="2"/>
            <a:r>
              <a:rPr lang="en-US" dirty="0" smtClean="0"/>
              <a:t>A loosely related form of root cause analysis – </a:t>
            </a:r>
            <a:r>
              <a:rPr lang="en-US" dirty="0" err="1" smtClean="0"/>
              <a:t>pg</a:t>
            </a:r>
            <a:r>
              <a:rPr lang="en-US" dirty="0" smtClean="0"/>
              <a:t> 413</a:t>
            </a:r>
          </a:p>
          <a:p>
            <a:pPr lvl="2"/>
            <a:r>
              <a:rPr lang="en-US" dirty="0" smtClean="0"/>
              <a:t>Used to organize the outputs of the other root cause analysis into a whole diagrammatic overall view point – </a:t>
            </a:r>
            <a:r>
              <a:rPr lang="en-US" dirty="0" err="1" smtClean="0"/>
              <a:t>pg</a:t>
            </a:r>
            <a:r>
              <a:rPr lang="en-US" dirty="0" smtClean="0"/>
              <a:t> 414</a:t>
            </a:r>
          </a:p>
          <a:p>
            <a:pPr lvl="2"/>
            <a:r>
              <a:rPr lang="en-US" dirty="0" smtClean="0"/>
              <a:t>Used to also examine the risks that surround a strategic objective or goal to the problem – </a:t>
            </a:r>
            <a:r>
              <a:rPr lang="en-US" dirty="0" err="1" smtClean="0"/>
              <a:t>pg</a:t>
            </a:r>
            <a:r>
              <a:rPr lang="en-US" dirty="0" smtClean="0"/>
              <a:t> 415</a:t>
            </a:r>
          </a:p>
          <a:p>
            <a:endParaRPr lang="en-US" dirty="0"/>
          </a:p>
        </p:txBody>
      </p:sp>
      <p:sp>
        <p:nvSpPr>
          <p:cNvPr id="4" name="Slide Number Placeholder 3"/>
          <p:cNvSpPr>
            <a:spLocks noGrp="1"/>
          </p:cNvSpPr>
          <p:nvPr>
            <p:ph type="sldNum" sz="quarter" idx="10"/>
          </p:nvPr>
        </p:nvSpPr>
        <p:spPr/>
        <p:txBody>
          <a:bodyPr/>
          <a:lstStyle/>
          <a:p>
            <a:fld id="{570EA34E-BABC-4E38-8A34-9C2DA193A47B}" type="slidenum">
              <a:rPr lang="en-US" smtClean="0"/>
              <a:t>4</a:t>
            </a:fld>
            <a:endParaRPr lang="en-US"/>
          </a:p>
        </p:txBody>
      </p:sp>
    </p:spTree>
    <p:extLst>
      <p:ext uri="{BB962C8B-B14F-4D97-AF65-F5344CB8AC3E}">
        <p14:creationId xmlns:p14="http://schemas.microsoft.com/office/powerpoint/2010/main" val="3607167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Root Cause Analysis for the increase in homicides within Old City </a:t>
            </a:r>
          </a:p>
          <a:p>
            <a:pPr lvl="1"/>
            <a:r>
              <a:rPr lang="en-US" dirty="0" smtClean="0"/>
              <a:t>Consideration of examining the lead-up of violent incidents before the homicides – </a:t>
            </a:r>
            <a:r>
              <a:rPr lang="en-US" dirty="0" err="1" smtClean="0"/>
              <a:t>pg</a:t>
            </a:r>
            <a:r>
              <a:rPr lang="en-US" dirty="0" smtClean="0"/>
              <a:t> 417</a:t>
            </a:r>
          </a:p>
          <a:p>
            <a:pPr lvl="1"/>
            <a:r>
              <a:rPr lang="en-US" dirty="0" smtClean="0"/>
              <a:t>Consideration of the pressures of the indigent, oil bust/boom mentality and reality. – </a:t>
            </a:r>
            <a:r>
              <a:rPr lang="en-US" dirty="0" err="1" smtClean="0"/>
              <a:t>pg</a:t>
            </a:r>
            <a:r>
              <a:rPr lang="en-US" dirty="0" smtClean="0"/>
              <a:t> 417</a:t>
            </a:r>
          </a:p>
          <a:p>
            <a:pPr lvl="1"/>
            <a:r>
              <a:rPr lang="en-US" dirty="0" smtClean="0"/>
              <a:t>Cause and Effect, FMECA, Force Field Analysis, Influence Diagrams, and Concept Fans used in the risk analysis – </a:t>
            </a:r>
            <a:r>
              <a:rPr lang="en-US" dirty="0" err="1" smtClean="0"/>
              <a:t>pg</a:t>
            </a:r>
            <a:r>
              <a:rPr lang="en-US" dirty="0" smtClean="0"/>
              <a:t> 417</a:t>
            </a:r>
          </a:p>
          <a:p>
            <a:pPr lvl="1"/>
            <a:r>
              <a:rPr lang="en-US" dirty="0" smtClean="0"/>
              <a:t>Five why’s were too narrow to use for such a large problem – </a:t>
            </a:r>
            <a:r>
              <a:rPr lang="en-US" dirty="0" err="1" smtClean="0"/>
              <a:t>pg</a:t>
            </a:r>
            <a:r>
              <a:rPr lang="en-US" dirty="0" smtClean="0"/>
              <a:t> 417</a:t>
            </a:r>
          </a:p>
          <a:p>
            <a:pPr lvl="1"/>
            <a:r>
              <a:rPr lang="en-US" dirty="0" smtClean="0"/>
              <a:t>Focus on the causes of root safety to the residents </a:t>
            </a:r>
            <a:r>
              <a:rPr lang="en-US" dirty="0" err="1" smtClean="0"/>
              <a:t>pg</a:t>
            </a:r>
            <a:r>
              <a:rPr lang="en-US" dirty="0" smtClean="0"/>
              <a:t> 424</a:t>
            </a:r>
          </a:p>
          <a:p>
            <a:pPr lvl="1"/>
            <a:r>
              <a:rPr lang="en-US" dirty="0" smtClean="0"/>
              <a:t>Develop strategies and partnerships within the community to address root causes far before homicides take place – pg424</a:t>
            </a:r>
          </a:p>
          <a:p>
            <a:pPr lvl="1"/>
            <a:r>
              <a:rPr lang="en-US" dirty="0" smtClean="0"/>
              <a:t>Application of resources are better placed to the root cause instead of reactive measures – </a:t>
            </a:r>
            <a:r>
              <a:rPr lang="en-US" dirty="0" err="1" smtClean="0"/>
              <a:t>pg</a:t>
            </a:r>
            <a:r>
              <a:rPr lang="en-US" dirty="0" smtClean="0"/>
              <a:t> 424</a:t>
            </a:r>
          </a:p>
          <a:p>
            <a:endParaRPr lang="en-US" dirty="0"/>
          </a:p>
        </p:txBody>
      </p:sp>
      <p:sp>
        <p:nvSpPr>
          <p:cNvPr id="4" name="Slide Number Placeholder 3"/>
          <p:cNvSpPr>
            <a:spLocks noGrp="1"/>
          </p:cNvSpPr>
          <p:nvPr>
            <p:ph type="sldNum" sz="quarter" idx="10"/>
          </p:nvPr>
        </p:nvSpPr>
        <p:spPr/>
        <p:txBody>
          <a:bodyPr/>
          <a:lstStyle/>
          <a:p>
            <a:fld id="{570EA34E-BABC-4E38-8A34-9C2DA193A47B}" type="slidenum">
              <a:rPr lang="en-US" smtClean="0"/>
              <a:t>5</a:t>
            </a:fld>
            <a:endParaRPr lang="en-US"/>
          </a:p>
        </p:txBody>
      </p:sp>
    </p:spTree>
    <p:extLst>
      <p:ext uri="{BB962C8B-B14F-4D97-AF65-F5344CB8AC3E}">
        <p14:creationId xmlns:p14="http://schemas.microsoft.com/office/powerpoint/2010/main" val="2423417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Initial implementation was to focus on a bottom up approach to ERM</a:t>
            </a:r>
          </a:p>
          <a:p>
            <a:r>
              <a:rPr lang="en-US" dirty="0" smtClean="0"/>
              <a:t>The GM goal was to achieve multiple views from sources outside the company to gain an outside of the woods viewpoint – </a:t>
            </a:r>
            <a:r>
              <a:rPr lang="en-US" dirty="0" err="1" smtClean="0"/>
              <a:t>pg</a:t>
            </a:r>
            <a:r>
              <a:rPr lang="en-US" dirty="0" smtClean="0"/>
              <a:t> 609</a:t>
            </a:r>
          </a:p>
          <a:p>
            <a:r>
              <a:rPr lang="en-US" dirty="0" smtClean="0"/>
              <a:t>Heat mapping sessions were held throughout the organization to organize risks based on probability and impact – </a:t>
            </a:r>
            <a:r>
              <a:rPr lang="en-US" dirty="0" err="1" smtClean="0"/>
              <a:t>pg</a:t>
            </a:r>
            <a:r>
              <a:rPr lang="en-US" dirty="0" smtClean="0"/>
              <a:t> 610</a:t>
            </a:r>
          </a:p>
          <a:p>
            <a:r>
              <a:rPr lang="en-US" dirty="0" smtClean="0"/>
              <a:t>Moved to a three tiered approach to ranking risks for greater efficiency and understanding – </a:t>
            </a:r>
            <a:r>
              <a:rPr lang="en-US" dirty="0" err="1" smtClean="0"/>
              <a:t>pg</a:t>
            </a:r>
            <a:r>
              <a:rPr lang="en-US" dirty="0" smtClean="0"/>
              <a:t> 611</a:t>
            </a:r>
          </a:p>
          <a:p>
            <a:pPr lvl="1"/>
            <a:r>
              <a:rPr lang="en-US" dirty="0" smtClean="0"/>
              <a:t>Tier 1 Top risks closely followed and partnered to board/committees</a:t>
            </a:r>
          </a:p>
          <a:p>
            <a:pPr lvl="1"/>
            <a:r>
              <a:rPr lang="en-US" dirty="0" smtClean="0"/>
              <a:t>Tier 2 Complete risk templates and send to Committee at least annually</a:t>
            </a:r>
          </a:p>
          <a:p>
            <a:pPr lvl="1"/>
            <a:r>
              <a:rPr lang="en-US" dirty="0" smtClean="0"/>
              <a:t>Tier 3 – Watch list. Corporate templates monitored by Risk Officer &amp; Senior Executive Owner</a:t>
            </a:r>
          </a:p>
          <a:p>
            <a:r>
              <a:rPr lang="en-US" dirty="0" smtClean="0"/>
              <a:t>Workshops focus on answering – </a:t>
            </a:r>
            <a:r>
              <a:rPr lang="en-US" dirty="0" err="1" smtClean="0"/>
              <a:t>pg</a:t>
            </a:r>
            <a:r>
              <a:rPr lang="en-US" dirty="0" smtClean="0"/>
              <a:t> 616</a:t>
            </a:r>
          </a:p>
          <a:p>
            <a:pPr lvl="1"/>
            <a:r>
              <a:rPr lang="en-US" dirty="0" smtClean="0"/>
              <a:t>Who else can affect the outcome? (Players)</a:t>
            </a:r>
          </a:p>
          <a:p>
            <a:pPr lvl="1"/>
            <a:r>
              <a:rPr lang="en-US" dirty="0" smtClean="0"/>
              <a:t>What can BM and others do? (Options)</a:t>
            </a:r>
          </a:p>
          <a:p>
            <a:pPr lvl="1"/>
            <a:r>
              <a:rPr lang="en-US" dirty="0" smtClean="0"/>
              <a:t>What do GM and the other players want? (Preferences)</a:t>
            </a:r>
          </a:p>
          <a:p>
            <a:endParaRPr lang="en-US" dirty="0"/>
          </a:p>
        </p:txBody>
      </p:sp>
      <p:sp>
        <p:nvSpPr>
          <p:cNvPr id="4" name="Slide Number Placeholder 3"/>
          <p:cNvSpPr>
            <a:spLocks noGrp="1"/>
          </p:cNvSpPr>
          <p:nvPr>
            <p:ph type="sldNum" sz="quarter" idx="10"/>
          </p:nvPr>
        </p:nvSpPr>
        <p:spPr/>
        <p:txBody>
          <a:bodyPr/>
          <a:lstStyle/>
          <a:p>
            <a:fld id="{570EA34E-BABC-4E38-8A34-9C2DA193A47B}" type="slidenum">
              <a:rPr lang="en-US" smtClean="0"/>
              <a:t>10</a:t>
            </a:fld>
            <a:endParaRPr lang="en-US"/>
          </a:p>
        </p:txBody>
      </p:sp>
    </p:spTree>
    <p:extLst>
      <p:ext uri="{BB962C8B-B14F-4D97-AF65-F5344CB8AC3E}">
        <p14:creationId xmlns:p14="http://schemas.microsoft.com/office/powerpoint/2010/main" val="1656681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Game theory used at GM  - </a:t>
            </a:r>
            <a:r>
              <a:rPr lang="en-US" dirty="0" err="1" smtClean="0"/>
              <a:t>pg</a:t>
            </a:r>
            <a:r>
              <a:rPr lang="en-US" dirty="0" smtClean="0"/>
              <a:t> 617</a:t>
            </a:r>
          </a:p>
          <a:p>
            <a:pPr lvl="1"/>
            <a:r>
              <a:rPr lang="en-US" dirty="0" smtClean="0"/>
              <a:t>Team puts themselves into the shoes of each player and ask whether they want  each option to be taken and how important that option is relative to others on the list</a:t>
            </a:r>
          </a:p>
          <a:p>
            <a:pPr lvl="2"/>
            <a:r>
              <a:rPr lang="en-US" dirty="0" smtClean="0"/>
              <a:t>Assists GM in identifying a natural outcome</a:t>
            </a:r>
          </a:p>
          <a:p>
            <a:pPr lvl="2"/>
            <a:r>
              <a:rPr lang="en-US" dirty="0" smtClean="0"/>
              <a:t>Assists GM in identifying a target outcome</a:t>
            </a:r>
          </a:p>
          <a:p>
            <a:r>
              <a:rPr lang="en-US" dirty="0" smtClean="0"/>
              <a:t>War gaming workshops – </a:t>
            </a:r>
            <a:r>
              <a:rPr lang="en-US" dirty="0" err="1" smtClean="0"/>
              <a:t>pg</a:t>
            </a:r>
            <a:r>
              <a:rPr lang="en-US" dirty="0" smtClean="0"/>
              <a:t> 618</a:t>
            </a:r>
          </a:p>
          <a:p>
            <a:pPr lvl="1"/>
            <a:r>
              <a:rPr lang="en-US" dirty="0" smtClean="0"/>
              <a:t>Start with the known SWOT of key players</a:t>
            </a:r>
          </a:p>
          <a:p>
            <a:pPr lvl="1"/>
            <a:r>
              <a:rPr lang="en-US" dirty="0" smtClean="0"/>
              <a:t>Key players within the workshop put themselves into the competitors shoes and work through what that specific competitor would want the outcome to occur based upon their own SWOT</a:t>
            </a:r>
          </a:p>
          <a:p>
            <a:r>
              <a:rPr lang="en-US" dirty="0" smtClean="0"/>
              <a:t>GM developed a operational control self assessment (CSA) that assists in the operational day to day risk controls – </a:t>
            </a:r>
            <a:r>
              <a:rPr lang="en-US" dirty="0" err="1" smtClean="0"/>
              <a:t>pg</a:t>
            </a:r>
            <a:r>
              <a:rPr lang="en-US" dirty="0" smtClean="0"/>
              <a:t> 619</a:t>
            </a:r>
          </a:p>
          <a:p>
            <a:pPr lvl="1"/>
            <a:r>
              <a:rPr lang="en-US" dirty="0" smtClean="0"/>
              <a:t>Used in conjunction with internal audit to ensure financial aspects of risk are included</a:t>
            </a:r>
          </a:p>
          <a:p>
            <a:endParaRPr lang="en-US" dirty="0"/>
          </a:p>
        </p:txBody>
      </p:sp>
      <p:sp>
        <p:nvSpPr>
          <p:cNvPr id="4" name="Slide Number Placeholder 3"/>
          <p:cNvSpPr>
            <a:spLocks noGrp="1"/>
          </p:cNvSpPr>
          <p:nvPr>
            <p:ph type="sldNum" sz="quarter" idx="10"/>
          </p:nvPr>
        </p:nvSpPr>
        <p:spPr/>
        <p:txBody>
          <a:bodyPr/>
          <a:lstStyle/>
          <a:p>
            <a:fld id="{570EA34E-BABC-4E38-8A34-9C2DA193A47B}" type="slidenum">
              <a:rPr lang="en-US" smtClean="0"/>
              <a:t>11</a:t>
            </a:fld>
            <a:endParaRPr lang="en-US"/>
          </a:p>
        </p:txBody>
      </p:sp>
    </p:spTree>
    <p:extLst>
      <p:ext uri="{BB962C8B-B14F-4D97-AF65-F5344CB8AC3E}">
        <p14:creationId xmlns:p14="http://schemas.microsoft.com/office/powerpoint/2010/main" val="3816180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44D527-317E-4968-87DB-4B5BA1AB3B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8C4A9261-F6D4-4060-86E4-BCCFB957A2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19569D54-577A-4EBE-932B-2D7A74314ECD}"/>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F8C73634-8DF5-46D3-8AA4-54590991D0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262C967-0565-4F6D-A92D-5657130C801F}"/>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144234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1D3456-6B4F-4575-A4A3-B6A24A4F7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74D16646-DC67-430D-B461-4DADB87EC7E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A519195-D662-4A0D-BF8C-96B404DAA7BA}"/>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77766B4B-C5FD-418A-A7D2-BF3BAE5F28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F2FCB06-73DD-437E-9F4C-DF9F3A1C813D}"/>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894754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66EF08-1163-469A-8222-35059B89DD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F8E3C31-7BFE-4402-8839-1E852C79AB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4710D665-8CE8-4BBD-8085-44148B856154}"/>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F724EC75-BDC3-48AB-8F53-B0A75E9907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7C90073-A072-4F84-98C4-140F278B6F11}"/>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3725343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48540E-D4E2-417A-AA21-5670AE82CC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D70A679C-3184-4C91-96D2-14BDE57846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04009704-CAA0-4FB7-A7BF-1697F27F6E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1D62F04F-1F49-47B0-925C-DBDDB5A07F11}"/>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6" name="Footer Placeholder 5">
            <a:extLst>
              <a:ext uri="{FF2B5EF4-FFF2-40B4-BE49-F238E27FC236}">
                <a16:creationId xmlns="" xmlns:a16="http://schemas.microsoft.com/office/drawing/2014/main" id="{05437EAB-D78A-4605-8B23-F92C2E443F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20B222E-59A6-4204-A2F9-CB6C5008C4EF}"/>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3449260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AFAE18-2328-4F02-ADB9-A08B730C0F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6E8E202-B2B6-4883-BD27-BA51CD1CB5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3DABF60B-F49B-4913-BA84-6AE9C67B52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45C3D498-9810-4AA3-AD3B-4260894160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F3DB1DE2-137E-49CE-AABB-CF0D7C2B313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79245819-9CD6-4A04-9D06-D9C7A48EB3F9}"/>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8" name="Footer Placeholder 7">
            <a:extLst>
              <a:ext uri="{FF2B5EF4-FFF2-40B4-BE49-F238E27FC236}">
                <a16:creationId xmlns="" xmlns:a16="http://schemas.microsoft.com/office/drawing/2014/main" id="{B7A8DE72-A7C9-4248-A259-EC9644ED96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25349F55-58B6-46D1-99B0-DBD31A2057A1}"/>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726228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BAF94E-5278-4683-BB94-20F08E5CC3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E22766ED-0E43-4C7C-B832-0ED5396D4A62}"/>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4" name="Footer Placeholder 3">
            <a:extLst>
              <a:ext uri="{FF2B5EF4-FFF2-40B4-BE49-F238E27FC236}">
                <a16:creationId xmlns="" xmlns:a16="http://schemas.microsoft.com/office/drawing/2014/main" id="{0B78462D-FB10-4017-92B4-039C01C63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6BB3D70-D4C7-4588-A660-83CD11B13BC9}"/>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4263119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E3D6DE0-8D89-46DC-824E-EDCFF031B672}"/>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3" name="Footer Placeholder 2">
            <a:extLst>
              <a:ext uri="{FF2B5EF4-FFF2-40B4-BE49-F238E27FC236}">
                <a16:creationId xmlns="" xmlns:a16="http://schemas.microsoft.com/office/drawing/2014/main" id="{FE40D4DF-3DC8-4379-81BD-5C678B0560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FB1E92F6-5584-40AA-B109-772B38D27613}"/>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409499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9164A4-CFBD-44C2-87EF-F5D5A1E5AB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38AF8AD2-12C6-4A2F-9A03-B5958909C5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333B1344-FE70-4860-8E46-A1B47BFAB9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3E7113DA-CA16-44B0-BF7C-EBAEAE87F536}"/>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6" name="Footer Placeholder 5">
            <a:extLst>
              <a:ext uri="{FF2B5EF4-FFF2-40B4-BE49-F238E27FC236}">
                <a16:creationId xmlns="" xmlns:a16="http://schemas.microsoft.com/office/drawing/2014/main" id="{8076C903-8239-4D08-A625-DF57A88A3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66EF061-C183-4361-8719-0A1F794F878A}"/>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813644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F35ECA-0DEF-4ABD-B08E-75615DFBE3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13E164FA-DC09-4D02-979F-9FBE2050F7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CEE1C0C-6400-41F8-8555-A4E840AA4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9A6FCC3-DFB6-4A61-A1F8-158C03C241C6}"/>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6" name="Footer Placeholder 5">
            <a:extLst>
              <a:ext uri="{FF2B5EF4-FFF2-40B4-BE49-F238E27FC236}">
                <a16:creationId xmlns="" xmlns:a16="http://schemas.microsoft.com/office/drawing/2014/main" id="{3DB778DC-A155-4269-9244-C2AA8C55EB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FC1198C-AF22-40E9-AA34-411799142BDC}"/>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119561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161E76-DD13-47F4-A324-153559B4B6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0D96493F-275D-437E-A7C6-CCA5D8E6DDA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131F504-04B4-44E5-9780-2084BEFF499A}"/>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F6020671-C411-4BD5-B1E7-89D179E40E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4045798-4D74-4E8C-805F-762BF393340B}"/>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138249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906E4E7-EC1D-45C0-B036-8D09890735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5EA9BDF0-3C27-4DD4-A0D3-BE05AA5D2A4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54F1A4C-4DD7-490F-A229-AE7EDB2A33CF}"/>
              </a:ext>
            </a:extLst>
          </p:cNvPr>
          <p:cNvSpPr>
            <a:spLocks noGrp="1"/>
          </p:cNvSpPr>
          <p:nvPr>
            <p:ph type="dt" sz="half" idx="10"/>
          </p:nvPr>
        </p:nvSpPr>
        <p:spPr/>
        <p:txBody>
          <a:body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4521B923-C987-4C76-9B92-952857C01F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9A16513-9E42-4CF7-9182-EF168F00FDF4}"/>
              </a:ext>
            </a:extLst>
          </p:cNvPr>
          <p:cNvSpPr>
            <a:spLocks noGrp="1"/>
          </p:cNvSpPr>
          <p:nvPr>
            <p:ph type="sldNum" sz="quarter" idx="12"/>
          </p:nvPr>
        </p:nvSpPr>
        <p:spPr/>
        <p:txBody>
          <a:bodyPr/>
          <a:lstStyle/>
          <a:p>
            <a:fld id="{E063B90C-B318-4DCE-B12B-6034CC9DC5D3}" type="slidenum">
              <a:rPr lang="en-US" smtClean="0"/>
              <a:t>‹#›</a:t>
            </a:fld>
            <a:endParaRPr lang="en-US"/>
          </a:p>
        </p:txBody>
      </p:sp>
    </p:spTree>
    <p:extLst>
      <p:ext uri="{BB962C8B-B14F-4D97-AF65-F5344CB8AC3E}">
        <p14:creationId xmlns:p14="http://schemas.microsoft.com/office/powerpoint/2010/main" val="346306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76ACB09-E450-4066-B787-F205C7D3AF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4FD2EEA7-C44C-41D4-9103-47FCC4D84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670CAB2-2120-4A33-97DE-06A0A23611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97E489-9DC9-4634-99C3-B5795DCA3712}" type="datetimeFigureOut">
              <a:rPr lang="en-US" smtClean="0"/>
              <a:t>6/2/2019</a:t>
            </a:fld>
            <a:endParaRPr lang="en-US"/>
          </a:p>
        </p:txBody>
      </p:sp>
      <p:sp>
        <p:nvSpPr>
          <p:cNvPr id="5" name="Footer Placeholder 4">
            <a:extLst>
              <a:ext uri="{FF2B5EF4-FFF2-40B4-BE49-F238E27FC236}">
                <a16:creationId xmlns="" xmlns:a16="http://schemas.microsoft.com/office/drawing/2014/main" id="{99124A2A-1F7C-4A18-874F-536F18FE69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3977C98B-B62E-4CF6-8EB8-1018C93A2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3B90C-B318-4DCE-B12B-6034CC9DC5D3}" type="slidenum">
              <a:rPr lang="en-US" smtClean="0"/>
              <a:t>‹#›</a:t>
            </a:fld>
            <a:endParaRPr lang="en-US"/>
          </a:p>
        </p:txBody>
      </p:sp>
    </p:spTree>
    <p:extLst>
      <p:ext uri="{BB962C8B-B14F-4D97-AF65-F5344CB8AC3E}">
        <p14:creationId xmlns:p14="http://schemas.microsoft.com/office/powerpoint/2010/main" val="273805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B20F93-99D3-4483-AF98-7A2D7D80B56C}"/>
              </a:ext>
            </a:extLst>
          </p:cNvPr>
          <p:cNvSpPr>
            <a:spLocks noGrp="1"/>
          </p:cNvSpPr>
          <p:nvPr>
            <p:ph type="ctrTitle"/>
          </p:nvPr>
        </p:nvSpPr>
        <p:spPr>
          <a:xfrm>
            <a:off x="940904" y="2504661"/>
            <a:ext cx="10363200" cy="2411896"/>
          </a:xfrm>
        </p:spPr>
        <p:txBody>
          <a:bodyPr>
            <a:normAutofit fontScale="90000"/>
          </a:bodyPr>
          <a:lstStyle/>
          <a:p>
            <a:r>
              <a:rPr lang="en-US" dirty="0"/>
              <a:t>Module 2 </a:t>
            </a:r>
            <a:br>
              <a:rPr lang="en-US" dirty="0"/>
            </a:br>
            <a:r>
              <a:rPr lang="en-US" dirty="0"/>
              <a:t>Root Cause Analysis and Turning Crisis into Opportunity</a:t>
            </a:r>
          </a:p>
        </p:txBody>
      </p:sp>
    </p:spTree>
    <p:extLst>
      <p:ext uri="{BB962C8B-B14F-4D97-AF65-F5344CB8AC3E}">
        <p14:creationId xmlns:p14="http://schemas.microsoft.com/office/powerpoint/2010/main" val="1768766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CD42FF-E809-48DC-BE03-017680D5312A}"/>
              </a:ext>
            </a:extLst>
          </p:cNvPr>
          <p:cNvSpPr>
            <a:spLocks noGrp="1"/>
          </p:cNvSpPr>
          <p:nvPr>
            <p:ph type="title"/>
          </p:nvPr>
        </p:nvSpPr>
        <p:spPr>
          <a:xfrm>
            <a:off x="838200" y="365125"/>
            <a:ext cx="10515600" cy="4379153"/>
          </a:xfrm>
        </p:spPr>
        <p:txBody>
          <a:bodyPr/>
          <a:lstStyle/>
          <a:p>
            <a:pPr algn="ctr"/>
            <a:r>
              <a:rPr lang="en-US" dirty="0"/>
              <a:t>Chapter 21 </a:t>
            </a:r>
            <a:br>
              <a:rPr lang="en-US" dirty="0"/>
            </a:br>
            <a:r>
              <a:rPr lang="en-US" dirty="0"/>
              <a:t>The Role of Root Cause Analysis In Public Safety ERM Programs</a:t>
            </a:r>
          </a:p>
        </p:txBody>
      </p:sp>
    </p:spTree>
    <p:extLst>
      <p:ext uri="{BB962C8B-B14F-4D97-AF65-F5344CB8AC3E}">
        <p14:creationId xmlns:p14="http://schemas.microsoft.com/office/powerpoint/2010/main" val="210661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6" y="783770"/>
            <a:ext cx="11800114" cy="6074229"/>
          </a:xfrm>
          <a:prstGeom prst="rect">
            <a:avLst/>
          </a:prstGeom>
        </p:spPr>
      </p:pic>
    </p:spTree>
    <p:extLst>
      <p:ext uri="{BB962C8B-B14F-4D97-AF65-F5344CB8AC3E}">
        <p14:creationId xmlns:p14="http://schemas.microsoft.com/office/powerpoint/2010/main" val="1949162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9881427-3C38-4DC4-95DE-EB0B3AB0C621}"/>
              </a:ext>
            </a:extLst>
          </p:cNvPr>
          <p:cNvSpPr>
            <a:spLocks noGrp="1"/>
          </p:cNvSpPr>
          <p:nvPr>
            <p:ph idx="1"/>
          </p:nvPr>
        </p:nvSpPr>
        <p:spPr>
          <a:xfrm>
            <a:off x="838200" y="463826"/>
            <a:ext cx="10515600" cy="5713137"/>
          </a:xfrm>
        </p:spPr>
        <p:txBody>
          <a:bodyPr>
            <a:normAutofit/>
          </a:bodyPr>
          <a:lstStyle/>
          <a:p>
            <a:pPr marL="0" indent="0">
              <a:buNone/>
            </a:pPr>
            <a:endParaRPr lang="en-US" dirty="0"/>
          </a:p>
          <a:p>
            <a:pPr lvl="1"/>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25140"/>
          </a:xfrm>
          <a:prstGeom prst="rect">
            <a:avLst/>
          </a:prstGeom>
        </p:spPr>
      </p:pic>
    </p:spTree>
    <p:extLst>
      <p:ext uri="{BB962C8B-B14F-4D97-AF65-F5344CB8AC3E}">
        <p14:creationId xmlns:p14="http://schemas.microsoft.com/office/powerpoint/2010/main" val="4038370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9881427-3C38-4DC4-95DE-EB0B3AB0C621}"/>
              </a:ext>
            </a:extLst>
          </p:cNvPr>
          <p:cNvSpPr>
            <a:spLocks noGrp="1"/>
          </p:cNvSpPr>
          <p:nvPr>
            <p:ph idx="1"/>
          </p:nvPr>
        </p:nvSpPr>
        <p:spPr>
          <a:xfrm>
            <a:off x="838200" y="463826"/>
            <a:ext cx="10515600" cy="5713137"/>
          </a:xfrm>
        </p:spPr>
        <p:txBody>
          <a:bodyPr/>
          <a:lstStyle/>
          <a:p>
            <a:pPr lvl="2"/>
            <a:endParaRPr lang="en-US" dirty="0"/>
          </a:p>
          <a:p>
            <a:pPr marL="0" indent="0">
              <a:buNone/>
            </a:pPr>
            <a:endParaRPr lang="en-US" dirty="0"/>
          </a:p>
          <a:p>
            <a:pPr lvl="1"/>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63826"/>
            <a:ext cx="11887200" cy="6394173"/>
          </a:xfrm>
          <a:prstGeom prst="rect">
            <a:avLst/>
          </a:prstGeom>
        </p:spPr>
      </p:pic>
    </p:spTree>
    <p:extLst>
      <p:ext uri="{BB962C8B-B14F-4D97-AF65-F5344CB8AC3E}">
        <p14:creationId xmlns:p14="http://schemas.microsoft.com/office/powerpoint/2010/main" val="2037895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piece of paper&#10;&#10;Description generated with very high confidence">
            <a:extLst>
              <a:ext uri="{FF2B5EF4-FFF2-40B4-BE49-F238E27FC236}">
                <a16:creationId xmlns="" xmlns:a16="http://schemas.microsoft.com/office/drawing/2014/main" id="{D3543F90-D47D-4DC3-8307-545418EEE6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0174" y="668254"/>
            <a:ext cx="10071652" cy="5066472"/>
          </a:xfrm>
        </p:spPr>
      </p:pic>
      <p:sp>
        <p:nvSpPr>
          <p:cNvPr id="5" name="TextBox 4">
            <a:extLst>
              <a:ext uri="{FF2B5EF4-FFF2-40B4-BE49-F238E27FC236}">
                <a16:creationId xmlns="" xmlns:a16="http://schemas.microsoft.com/office/drawing/2014/main" id="{3AA87374-CBC3-43E9-BD61-D90FA08C8EA2}"/>
              </a:ext>
            </a:extLst>
          </p:cNvPr>
          <p:cNvSpPr txBox="1"/>
          <p:nvPr/>
        </p:nvSpPr>
        <p:spPr>
          <a:xfrm>
            <a:off x="1703006" y="204287"/>
            <a:ext cx="8989256"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FMECA Analysis Example</a:t>
            </a:r>
          </a:p>
        </p:txBody>
      </p:sp>
      <p:sp>
        <p:nvSpPr>
          <p:cNvPr id="6" name="TextBox 5">
            <a:extLst>
              <a:ext uri="{FF2B5EF4-FFF2-40B4-BE49-F238E27FC236}">
                <a16:creationId xmlns="" xmlns:a16="http://schemas.microsoft.com/office/drawing/2014/main" id="{90B2AE0B-2983-41F6-A045-25691E4A2939}"/>
              </a:ext>
            </a:extLst>
          </p:cNvPr>
          <p:cNvSpPr txBox="1"/>
          <p:nvPr/>
        </p:nvSpPr>
        <p:spPr>
          <a:xfrm>
            <a:off x="1258957" y="6007382"/>
            <a:ext cx="10071652" cy="646331"/>
          </a:xfrm>
          <a:prstGeom prst="rect">
            <a:avLst/>
          </a:prstGeom>
          <a:noFill/>
        </p:spPr>
        <p:txBody>
          <a:bodyPr wrap="square" rtlCol="0">
            <a:spAutoFit/>
          </a:bodyPr>
          <a:lstStyle/>
          <a:p>
            <a:r>
              <a:rPr lang="en-US" sz="1200" dirty="0"/>
              <a:t>https://www.bing.com/images/search?view=detailV2&amp;ccid=2iUsza1X&amp;id=BC4CB4BDE256E59BF092AE649204CF21CDD0E3CF&amp;thid=OIP.2iUsza1XE6GvlIN96h2zYgEgDY&amp;mediaurl=http%3a%2f%2fimage1.slideserve.com%2f3364452%2ffailure-mode-effects-and-criticality-analysis-fmeca-n.jpg&amp;exph=540&amp;expw=720&amp;q=ERM+failure+mode%2c+effects%2c+and+criticality+analysis&amp;simid=608034562009007650&amp;selectedIndex=1&amp;ajaxhist=0</a:t>
            </a:r>
          </a:p>
        </p:txBody>
      </p:sp>
    </p:spTree>
    <p:extLst>
      <p:ext uri="{BB962C8B-B14F-4D97-AF65-F5344CB8AC3E}">
        <p14:creationId xmlns:p14="http://schemas.microsoft.com/office/powerpoint/2010/main" val="2442152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sky&#10;&#10;Description generated with very high confidence">
            <a:extLst>
              <a:ext uri="{FF2B5EF4-FFF2-40B4-BE49-F238E27FC236}">
                <a16:creationId xmlns="" xmlns:a16="http://schemas.microsoft.com/office/drawing/2014/main" id="{F0C8C7C3-5034-4273-8FDB-5769375FF0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1" y="835911"/>
            <a:ext cx="7153421" cy="5174308"/>
          </a:xfrm>
        </p:spPr>
      </p:pic>
      <p:sp>
        <p:nvSpPr>
          <p:cNvPr id="5" name="TextBox 4">
            <a:extLst>
              <a:ext uri="{FF2B5EF4-FFF2-40B4-BE49-F238E27FC236}">
                <a16:creationId xmlns="" xmlns:a16="http://schemas.microsoft.com/office/drawing/2014/main" id="{5D398D09-204E-448A-84C2-43C5FD399562}"/>
              </a:ext>
            </a:extLst>
          </p:cNvPr>
          <p:cNvSpPr txBox="1"/>
          <p:nvPr/>
        </p:nvSpPr>
        <p:spPr>
          <a:xfrm>
            <a:off x="1041009" y="6184900"/>
            <a:ext cx="10888394" cy="646331"/>
          </a:xfrm>
          <a:prstGeom prst="rect">
            <a:avLst/>
          </a:prstGeom>
          <a:noFill/>
        </p:spPr>
        <p:txBody>
          <a:bodyPr wrap="square" rtlCol="0">
            <a:spAutoFit/>
          </a:bodyPr>
          <a:lstStyle/>
          <a:p>
            <a:r>
              <a:rPr lang="en-US" sz="1200" dirty="0"/>
              <a:t>https://www.bing.com/images/search?view=detailV2&amp;ccid=1X5kpJ%2bS&amp;id=25917D2E34BF8AC6D2168031E9657102BA3BCD68&amp;thid=OIP.1X5kpJ-SACnZ5WMvUtYgsAEsDZ&amp;mediaurl=http%3a%2f%2fwww.fico.com%2fen%2fsites%2fdefault%2ffiles%2ffigure11page40.jpg&amp;exph=434&amp;expw=600&amp;q=ERM+Influence+diagrams&amp;simid=608029850415467733&amp;selectedIndex=8&amp;ajaxhist=0</a:t>
            </a:r>
          </a:p>
        </p:txBody>
      </p:sp>
      <p:sp>
        <p:nvSpPr>
          <p:cNvPr id="6" name="TextBox 5">
            <a:extLst>
              <a:ext uri="{FF2B5EF4-FFF2-40B4-BE49-F238E27FC236}">
                <a16:creationId xmlns="" xmlns:a16="http://schemas.microsoft.com/office/drawing/2014/main" id="{3FF2CFA9-6083-4CCA-A5AC-4F585A2495D7}"/>
              </a:ext>
            </a:extLst>
          </p:cNvPr>
          <p:cNvSpPr txBox="1"/>
          <p:nvPr/>
        </p:nvSpPr>
        <p:spPr>
          <a:xfrm>
            <a:off x="1167618" y="154745"/>
            <a:ext cx="9036556"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ERM Influence Diagram Example</a:t>
            </a:r>
          </a:p>
        </p:txBody>
      </p:sp>
    </p:spTree>
    <p:extLst>
      <p:ext uri="{BB962C8B-B14F-4D97-AF65-F5344CB8AC3E}">
        <p14:creationId xmlns:p14="http://schemas.microsoft.com/office/powerpoint/2010/main" val="4212983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map&#10;&#10;Description generated with high confidence">
            <a:extLst>
              <a:ext uri="{FF2B5EF4-FFF2-40B4-BE49-F238E27FC236}">
                <a16:creationId xmlns="" xmlns:a16="http://schemas.microsoft.com/office/drawing/2014/main" id="{8A4B8756-C4D3-4029-A995-9F248CB952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8957" y="848139"/>
            <a:ext cx="9361163" cy="4909732"/>
          </a:xfrm>
        </p:spPr>
      </p:pic>
      <p:sp>
        <p:nvSpPr>
          <p:cNvPr id="6" name="Rectangle 5">
            <a:extLst>
              <a:ext uri="{FF2B5EF4-FFF2-40B4-BE49-F238E27FC236}">
                <a16:creationId xmlns="" xmlns:a16="http://schemas.microsoft.com/office/drawing/2014/main" id="{4A3AF32A-AF74-462B-B058-2BA933DF9DDB}"/>
              </a:ext>
            </a:extLst>
          </p:cNvPr>
          <p:cNvSpPr/>
          <p:nvPr/>
        </p:nvSpPr>
        <p:spPr>
          <a:xfrm>
            <a:off x="0" y="5880185"/>
            <a:ext cx="11816862" cy="738664"/>
          </a:xfrm>
          <a:prstGeom prst="rect">
            <a:avLst/>
          </a:prstGeom>
        </p:spPr>
        <p:txBody>
          <a:bodyPr wrap="square">
            <a:spAutoFit/>
          </a:bodyPr>
          <a:lstStyle/>
          <a:p>
            <a:r>
              <a:rPr lang="en-US" sz="1400" dirty="0"/>
              <a:t>https://www.bing.com/images/search?view=detailV2&amp;ccid=6JLxS29q&amp;id=D45E5FA332ECB746C6076273B8BFA3FA1260A6A2&amp;thid=OIP.6JLxS29qj0Omc8FLVRzI3wEsEr&amp;mediaurl=http%3a%2f%2fwww.enterprise-concept.com%2fwp-content%2fuploads%2f2015%2f05%2fschema-mare.jpg&amp;exph=888&amp;expw=890&amp;q=enterprise+risk+management+concept+fan&amp;simid=607999759922235587&amp;selectedIndex=11&amp;ajaxhist=0</a:t>
            </a:r>
          </a:p>
        </p:txBody>
      </p:sp>
      <p:sp>
        <p:nvSpPr>
          <p:cNvPr id="7" name="TextBox 6">
            <a:extLst>
              <a:ext uri="{FF2B5EF4-FFF2-40B4-BE49-F238E27FC236}">
                <a16:creationId xmlns="" xmlns:a16="http://schemas.microsoft.com/office/drawing/2014/main" id="{2114959A-76AD-429E-AEC7-7A4EE6838A2F}"/>
              </a:ext>
            </a:extLst>
          </p:cNvPr>
          <p:cNvSpPr txBox="1"/>
          <p:nvPr/>
        </p:nvSpPr>
        <p:spPr>
          <a:xfrm>
            <a:off x="817558" y="239151"/>
            <a:ext cx="10803987"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ERM Concept Fan - Example</a:t>
            </a:r>
          </a:p>
        </p:txBody>
      </p:sp>
    </p:spTree>
    <p:extLst>
      <p:ext uri="{BB962C8B-B14F-4D97-AF65-F5344CB8AC3E}">
        <p14:creationId xmlns:p14="http://schemas.microsoft.com/office/powerpoint/2010/main" val="575223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CD42FF-E809-48DC-BE03-017680D5312A}"/>
              </a:ext>
            </a:extLst>
          </p:cNvPr>
          <p:cNvSpPr>
            <a:spLocks noGrp="1"/>
          </p:cNvSpPr>
          <p:nvPr>
            <p:ph type="title"/>
          </p:nvPr>
        </p:nvSpPr>
        <p:spPr>
          <a:xfrm>
            <a:off x="838200" y="365125"/>
            <a:ext cx="10515600" cy="4379153"/>
          </a:xfrm>
        </p:spPr>
        <p:txBody>
          <a:bodyPr/>
          <a:lstStyle/>
          <a:p>
            <a:pPr algn="ctr"/>
            <a:r>
              <a:rPr lang="en-US" dirty="0"/>
              <a:t>Chapter 34 </a:t>
            </a:r>
            <a:br>
              <a:rPr lang="en-US" dirty="0"/>
            </a:br>
            <a:r>
              <a:rPr lang="en-US" dirty="0"/>
              <a:t>Turning Crisis into Opportunity: Building an ERM Program at General Motors</a:t>
            </a:r>
          </a:p>
        </p:txBody>
      </p:sp>
    </p:spTree>
    <p:extLst>
      <p:ext uri="{BB962C8B-B14F-4D97-AF65-F5344CB8AC3E}">
        <p14:creationId xmlns:p14="http://schemas.microsoft.com/office/powerpoint/2010/main" val="186409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allery 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36526"/>
            <a:ext cx="12128500" cy="699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503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53144"/>
            <a:ext cx="12191999" cy="6204856"/>
          </a:xfrm>
        </p:spPr>
      </p:pic>
    </p:spTree>
    <p:extLst>
      <p:ext uri="{BB962C8B-B14F-4D97-AF65-F5344CB8AC3E}">
        <p14:creationId xmlns:p14="http://schemas.microsoft.com/office/powerpoint/2010/main" val="492321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map&#10;&#10;Description generated with high confidence">
            <a:extLst>
              <a:ext uri="{FF2B5EF4-FFF2-40B4-BE49-F238E27FC236}">
                <a16:creationId xmlns="" xmlns:a16="http://schemas.microsoft.com/office/drawing/2014/main" id="{927D2BDC-767A-45BE-816C-ABB2956422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57268" y="856808"/>
            <a:ext cx="6572262" cy="4805380"/>
          </a:xfrm>
        </p:spPr>
      </p:pic>
      <p:sp>
        <p:nvSpPr>
          <p:cNvPr id="6" name="TextBox 5">
            <a:extLst>
              <a:ext uri="{FF2B5EF4-FFF2-40B4-BE49-F238E27FC236}">
                <a16:creationId xmlns="" xmlns:a16="http://schemas.microsoft.com/office/drawing/2014/main" id="{610D0203-E187-4322-BD2B-3411469A7910}"/>
              </a:ext>
            </a:extLst>
          </p:cNvPr>
          <p:cNvSpPr txBox="1"/>
          <p:nvPr/>
        </p:nvSpPr>
        <p:spPr>
          <a:xfrm>
            <a:off x="1166191" y="5857461"/>
            <a:ext cx="10376452" cy="646331"/>
          </a:xfrm>
          <a:prstGeom prst="rect">
            <a:avLst/>
          </a:prstGeom>
          <a:noFill/>
        </p:spPr>
        <p:txBody>
          <a:bodyPr wrap="square" rtlCol="0">
            <a:spAutoFit/>
          </a:bodyPr>
          <a:lstStyle/>
          <a:p>
            <a:r>
              <a:rPr lang="en-US" sz="1200" dirty="0"/>
              <a:t>https://www.bing.com/images/search?view=detailV2&amp;ccid=NUnf2dRX&amp;id=B5ECCD7485B172EC8980B22D6A35334C16EAD3B4&amp;thid=OIP.NUnf2dRXReQbKUUNih-ZyAEsDb&amp;mediaurl=http%3a%2f%2fwww.quickmba.com%2fimages%2fecon%2fmicro%2fgametheory%2fextensiveform.gif&amp;exph=359&amp;expw=491&amp;q=Game+Theory+Diagram&amp;simid=608031383759291308&amp;selectedIndex=1&amp;ajaxhist=0</a:t>
            </a:r>
          </a:p>
        </p:txBody>
      </p:sp>
      <p:sp>
        <p:nvSpPr>
          <p:cNvPr id="7" name="TextBox 6">
            <a:extLst>
              <a:ext uri="{FF2B5EF4-FFF2-40B4-BE49-F238E27FC236}">
                <a16:creationId xmlns="" xmlns:a16="http://schemas.microsoft.com/office/drawing/2014/main" id="{D0AA1784-19E1-40D2-8278-B416F1EE5449}"/>
              </a:ext>
            </a:extLst>
          </p:cNvPr>
          <p:cNvSpPr txBox="1"/>
          <p:nvPr/>
        </p:nvSpPr>
        <p:spPr>
          <a:xfrm>
            <a:off x="1510748" y="437322"/>
            <a:ext cx="8931965"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Game Theory Diagram Example</a:t>
            </a:r>
          </a:p>
        </p:txBody>
      </p:sp>
    </p:spTree>
    <p:extLst>
      <p:ext uri="{BB962C8B-B14F-4D97-AF65-F5344CB8AC3E}">
        <p14:creationId xmlns:p14="http://schemas.microsoft.com/office/powerpoint/2010/main" val="619768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ell phone&#10;&#10;Description generated with very high confidence">
            <a:extLst>
              <a:ext uri="{FF2B5EF4-FFF2-40B4-BE49-F238E27FC236}">
                <a16:creationId xmlns="" xmlns:a16="http://schemas.microsoft.com/office/drawing/2014/main" id="{1AFE8440-4630-4450-B2B3-6DD3F59348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4659" y="975004"/>
            <a:ext cx="8121723" cy="5348241"/>
          </a:xfrm>
        </p:spPr>
      </p:pic>
      <p:sp>
        <p:nvSpPr>
          <p:cNvPr id="7" name="TextBox 6">
            <a:extLst>
              <a:ext uri="{FF2B5EF4-FFF2-40B4-BE49-F238E27FC236}">
                <a16:creationId xmlns="" xmlns:a16="http://schemas.microsoft.com/office/drawing/2014/main" id="{189A548E-2FC5-42DB-BF0E-07D3AE837104}"/>
              </a:ext>
            </a:extLst>
          </p:cNvPr>
          <p:cNvSpPr txBox="1"/>
          <p:nvPr/>
        </p:nvSpPr>
        <p:spPr>
          <a:xfrm>
            <a:off x="1099931" y="6000079"/>
            <a:ext cx="10310191" cy="646331"/>
          </a:xfrm>
          <a:prstGeom prst="rect">
            <a:avLst/>
          </a:prstGeom>
          <a:noFill/>
        </p:spPr>
        <p:txBody>
          <a:bodyPr wrap="square" rtlCol="0">
            <a:spAutoFit/>
          </a:bodyPr>
          <a:lstStyle/>
          <a:p>
            <a:r>
              <a:rPr lang="en-US" sz="1200" dirty="0"/>
              <a:t>https://www.bing.com/images/search?view=detailV2&amp;ccid=lnCLVg7w&amp;id=9A4005181A26CBF7740B825DACAAAAD5CFCA078D&amp;thid=OIP.lnCLVg7woDuRu08tWAVRcQEsDF&amp;mediaurl=http%3a%2f%2fwww.cleanri.com%2fpostpic%2f2013%2f12%2frisk-heat-map-chart_569525.png&amp;exph=619&amp;expw=940&amp;q=ERM+Heat+Map&amp;simid=607996070539102776&amp;selectedIndex=12&amp;ajaxhist=0</a:t>
            </a:r>
          </a:p>
        </p:txBody>
      </p:sp>
      <p:sp>
        <p:nvSpPr>
          <p:cNvPr id="8" name="TextBox 7">
            <a:extLst>
              <a:ext uri="{FF2B5EF4-FFF2-40B4-BE49-F238E27FC236}">
                <a16:creationId xmlns="" xmlns:a16="http://schemas.microsoft.com/office/drawing/2014/main" id="{33D24A70-F04A-40A1-812A-C227AF1AE415}"/>
              </a:ext>
            </a:extLst>
          </p:cNvPr>
          <p:cNvSpPr txBox="1"/>
          <p:nvPr/>
        </p:nvSpPr>
        <p:spPr>
          <a:xfrm>
            <a:off x="1325217" y="331304"/>
            <a:ext cx="9912626"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Heat Map Example</a:t>
            </a:r>
          </a:p>
        </p:txBody>
      </p:sp>
    </p:spTree>
    <p:extLst>
      <p:ext uri="{BB962C8B-B14F-4D97-AF65-F5344CB8AC3E}">
        <p14:creationId xmlns:p14="http://schemas.microsoft.com/office/powerpoint/2010/main" val="1961238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5" name="Content Placeholder 4"/>
          <p:cNvSpPr>
            <a:spLocks noGrp="1"/>
          </p:cNvSpPr>
          <p:nvPr>
            <p:ph idx="1"/>
          </p:nvPr>
        </p:nvSpPr>
        <p:spPr/>
        <p:txBody>
          <a:bodyPr/>
          <a:lstStyle/>
          <a:p>
            <a:pPr marL="0" lvl="0" indent="0" eaLnBrk="0" fontAlgn="base" hangingPunct="0">
              <a:lnSpc>
                <a:spcPct val="100000"/>
              </a:lnSpc>
              <a:spcBef>
                <a:spcPct val="0"/>
              </a:spcBef>
              <a:spcAft>
                <a:spcPct val="0"/>
              </a:spcAft>
              <a:buNone/>
            </a:pPr>
            <a:endParaRPr lang="en-US" altLang="en-US" sz="180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dirty="0">
                <a:latin typeface="Calibri" panose="020F0502020204030204" pitchFamily="34" charset="0"/>
                <a:ea typeface="Calibri" panose="020F0502020204030204" pitchFamily="34" charset="0"/>
                <a:cs typeface="Times New Roman" panose="02020603050405020304" pitchFamily="18" charset="0"/>
              </a:rPr>
              <a:t>John R.S. Fraser, B. J. (2015). </a:t>
            </a:r>
            <a:r>
              <a:rPr lang="en-US" altLang="en-US" i="1" dirty="0">
                <a:latin typeface="Calibri" panose="020F0502020204030204" pitchFamily="34" charset="0"/>
                <a:ea typeface="Calibri" panose="020F0502020204030204" pitchFamily="34" charset="0"/>
                <a:cs typeface="Times New Roman" panose="02020603050405020304" pitchFamily="18" charset="0"/>
              </a:rPr>
              <a:t>Implementing Enterprise Risk 	Management.</a:t>
            </a:r>
            <a:r>
              <a:rPr lang="en-US" altLang="en-US" dirty="0">
                <a:latin typeface="Calibri" panose="020F0502020204030204" pitchFamily="34" charset="0"/>
                <a:ea typeface="Calibri" panose="020F0502020204030204" pitchFamily="34" charset="0"/>
                <a:cs typeface="Times New Roman" panose="02020603050405020304" pitchFamily="18" charset="0"/>
              </a:rPr>
              <a:t>  New Jersey: Wiley &amp; Son, Inc.,</a:t>
            </a:r>
            <a:endParaRPr lang="en-US" altLang="en-US" dirty="0"/>
          </a:p>
          <a:p>
            <a:endParaRPr lang="en-US" dirty="0"/>
          </a:p>
        </p:txBody>
      </p:sp>
    </p:spTree>
    <p:extLst>
      <p:ext uri="{BB962C8B-B14F-4D97-AF65-F5344CB8AC3E}">
        <p14:creationId xmlns:p14="http://schemas.microsoft.com/office/powerpoint/2010/main" val="3386917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TotalTime>
  <Words>713</Words>
  <Application>Microsoft Office PowerPoint</Application>
  <PresentationFormat>Widescreen</PresentationFormat>
  <Paragraphs>70</Paragraphs>
  <Slides>14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Module 2  Root Cause Analysis and Turning Crisis into Opportunity</vt:lpstr>
      <vt:lpstr>Chapter 21  The Role of Root Cause Analysis In Public Safety ERM Programs</vt:lpstr>
      <vt:lpstr>PowerPoint Presentation</vt:lpstr>
      <vt:lpstr>PowerPoint Presentation</vt:lpstr>
      <vt:lpstr>PowerPoint Presentation</vt:lpstr>
      <vt:lpstr>PowerPoint Presentation</vt:lpstr>
      <vt:lpstr>PowerPoint Presentation</vt:lpstr>
      <vt:lpstr>PowerPoint Presentation</vt:lpstr>
      <vt:lpstr>Chapter 34  Turning Crisis into Opportunity: Building an ERM Program at General Motors</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Public Safety and Crisis into Opportunity</dc:title>
  <dc:creator>Rina Coronel</dc:creator>
  <cp:lastModifiedBy>Jay Almousa</cp:lastModifiedBy>
  <cp:revision>18</cp:revision>
  <dcterms:created xsi:type="dcterms:W3CDTF">2017-11-12T13:23:12Z</dcterms:created>
  <dcterms:modified xsi:type="dcterms:W3CDTF">2019-06-02T14:43:15Z</dcterms:modified>
</cp:coreProperties>
</file>